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9" r:id="rId4"/>
    <p:sldId id="266" r:id="rId5"/>
    <p:sldId id="268" r:id="rId6"/>
    <p:sldId id="278" r:id="rId7"/>
    <p:sldId id="269" r:id="rId8"/>
    <p:sldId id="277" r:id="rId9"/>
    <p:sldId id="270" r:id="rId10"/>
    <p:sldId id="271" r:id="rId11"/>
    <p:sldId id="272" r:id="rId12"/>
    <p:sldId id="273" r:id="rId13"/>
    <p:sldId id="274" r:id="rId14"/>
    <p:sldId id="265" r:id="rId15"/>
    <p:sldId id="275" r:id="rId16"/>
    <p:sldId id="290" r:id="rId17"/>
    <p:sldId id="287" r:id="rId18"/>
    <p:sldId id="288" r:id="rId19"/>
    <p:sldId id="289" r:id="rId20"/>
    <p:sldId id="294" r:id="rId21"/>
    <p:sldId id="282" r:id="rId22"/>
    <p:sldId id="285" r:id="rId23"/>
    <p:sldId id="293" r:id="rId24"/>
    <p:sldId id="276" r:id="rId25"/>
    <p:sldId id="284" r:id="rId26"/>
    <p:sldId id="291" r:id="rId27"/>
    <p:sldId id="292" r:id="rId28"/>
  </p:sldIdLst>
  <p:sldSz cx="18288000" cy="10287000"/>
  <p:notesSz cx="6858000" cy="9144000"/>
  <p:embeddedFontLst>
    <p:embeddedFont>
      <p:font typeface="Archivo Black" panose="020B0A03020202020B04" pitchFamily="34" charset="77"/>
      <p:regular r:id="rId29"/>
    </p:embeddedFont>
    <p:embeddedFont>
      <p:font typeface="Avenir Book" panose="02000503020000020003" pitchFamily="2" charset="0"/>
      <p:regular r:id="rId30"/>
      <p:italic r:id="rId31"/>
    </p:embeddedFont>
    <p:embeddedFont>
      <p:font typeface="Garet 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1" autoAdjust="0"/>
    <p:restoredTop sz="94580" autoAdjust="0"/>
  </p:normalViewPr>
  <p:slideViewPr>
    <p:cSldViewPr>
      <p:cViewPr varScale="1">
        <p:scale>
          <a:sx n="100" d="100"/>
          <a:sy n="100" d="100"/>
        </p:scale>
        <p:origin x="2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797433" cy="707541"/>
          </a:xfrm>
          <a:custGeom>
            <a:avLst/>
            <a:gdLst/>
            <a:ahLst/>
            <a:cxnLst/>
            <a:rect l="l" t="t" r="r" b="b"/>
            <a:pathLst>
              <a:path w="797433" h="707541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885470" y="6394076"/>
            <a:ext cx="9373830" cy="3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48"/>
              </a:lnSpc>
              <a:spcBef>
                <a:spcPct val="0"/>
              </a:spcBef>
            </a:pPr>
            <a:r>
              <a:rPr lang="en-US" sz="2748" spc="-217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Advanced Machine Learning (06SM521-533)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9600" y="7856229"/>
            <a:ext cx="7924800" cy="1339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Abu Bakr Rahman Shaik - 23-756-737 </a:t>
            </a:r>
            <a:r>
              <a:rPr lang="en-US" sz="1599" dirty="0" err="1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abubakrrahman.shaik@uzh.ch</a:t>
            </a: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 algn="l">
              <a:lnSpc>
                <a:spcPts val="2079"/>
              </a:lnSpc>
              <a:spcBef>
                <a:spcPct val="0"/>
              </a:spcBef>
            </a:pP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 algn="l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Azizbek Asadov - 23-747-041 - </a:t>
            </a:r>
            <a:r>
              <a:rPr lang="en-US" sz="1599" dirty="0" err="1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azizbek.asadov@uzh.ch</a:t>
            </a: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 algn="l">
              <a:lnSpc>
                <a:spcPts val="2079"/>
              </a:lnSpc>
              <a:spcBef>
                <a:spcPct val="0"/>
              </a:spcBef>
            </a:pP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  <a:p>
            <a:pPr lvl="0">
              <a:lnSpc>
                <a:spcPts val="2079"/>
              </a:lnSpc>
              <a:spcBef>
                <a:spcPct val="0"/>
              </a:spcBef>
            </a:pPr>
            <a:r>
              <a:rPr lang="en-US" sz="1599" dirty="0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Jaaylin Anthony Martin - 24-741-530 - </a:t>
            </a:r>
            <a:r>
              <a:rPr lang="en-US" sz="1599" dirty="0" err="1">
                <a:solidFill>
                  <a:srgbClr val="2B2B2B"/>
                </a:solidFill>
                <a:latin typeface="Avenir Book" panose="02000503020000020003" pitchFamily="2" charset="0"/>
                <a:ea typeface="Garet Bold"/>
                <a:cs typeface="Garet Bold"/>
                <a:sym typeface="Garet Bold"/>
              </a:rPr>
              <a:t>jaaylinanthony.martin@uzh.ch</a:t>
            </a:r>
            <a:endParaRPr lang="en-US" sz="1599" dirty="0">
              <a:solidFill>
                <a:srgbClr val="2B2B2B"/>
              </a:solidFill>
              <a:latin typeface="Avenir Book" panose="02000503020000020003" pitchFamily="2" charset="0"/>
              <a:ea typeface="Garet Bold"/>
              <a:cs typeface="Garet Bold"/>
              <a:sym typeface="Gare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0727" y="3807758"/>
            <a:ext cx="16038573" cy="223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761"/>
              </a:lnSpc>
              <a:spcBef>
                <a:spcPct val="0"/>
              </a:spcBef>
            </a:pPr>
            <a:r>
              <a:rPr lang="en-US" sz="7385" spc="-5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GENDE</a:t>
            </a:r>
            <a:r>
              <a:rPr lang="en-US" sz="7385" u="none" spc="-58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 CLASSIFICATION FROM AUDIO SIGNALS USING GNNS</a:t>
            </a:r>
          </a:p>
          <a:p>
            <a:pPr marL="0" lvl="0" indent="0" algn="r">
              <a:lnSpc>
                <a:spcPts val="5449"/>
              </a:lnSpc>
              <a:spcBef>
                <a:spcPct val="0"/>
              </a:spcBef>
            </a:pPr>
            <a:endParaRPr lang="en-US" sz="7385" u="none" spc="-583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F37066-40D7-C45F-687D-2BA10B517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F82C-0036-3414-839D-19339E14D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469322-C42E-335C-FD99-EED97AC3EC8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CB2AE17-E5F7-4C7A-4D92-91EE1898C1E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6754F29-50BF-4906-5DAC-9110DC437385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46FB49C-E0DF-304B-2692-B1DA4BD97758}"/>
              </a:ext>
            </a:extLst>
          </p:cNvPr>
          <p:cNvSpPr txBox="1"/>
          <p:nvPr/>
        </p:nvSpPr>
        <p:spPr>
          <a:xfrm>
            <a:off x="1028700" y="1247775"/>
            <a:ext cx="9486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Audio Feature Extraction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1434B02-4D26-72DC-F98F-31582A05221B}"/>
              </a:ext>
            </a:extLst>
          </p:cNvPr>
          <p:cNvSpPr txBox="1"/>
          <p:nvPr/>
        </p:nvSpPr>
        <p:spPr>
          <a:xfrm>
            <a:off x="1028700" y="2171700"/>
            <a:ext cx="145923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	•	PTMs: PANNs, </a:t>
            </a:r>
            <a:r>
              <a:rPr lang="en-US" sz="4000" dirty="0" err="1"/>
              <a:t>VGGish</a:t>
            </a:r>
            <a:r>
              <a:rPr lang="en-US" sz="4000" dirty="0"/>
              <a:t>, </a:t>
            </a:r>
            <a:r>
              <a:rPr lang="en-US" sz="4000" dirty="0" err="1"/>
              <a:t>YAMNet</a:t>
            </a:r>
            <a:endParaRPr lang="en-US" sz="4000" dirty="0"/>
          </a:p>
          <a:p>
            <a:r>
              <a:rPr lang="en-US" sz="4000" dirty="0"/>
              <a:t>	•	Features extracted:</a:t>
            </a:r>
          </a:p>
          <a:p>
            <a:r>
              <a:rPr lang="en-US" sz="4000" dirty="0"/>
              <a:t>	•	Mel spectrogram</a:t>
            </a:r>
          </a:p>
          <a:p>
            <a:r>
              <a:rPr lang="en-US" sz="4000" dirty="0"/>
              <a:t>	•	Log-</a:t>
            </a:r>
            <a:r>
              <a:rPr lang="en-US" sz="4000" dirty="0" err="1"/>
              <a:t>mel</a:t>
            </a:r>
            <a:r>
              <a:rPr lang="en-US" sz="4000" dirty="0"/>
              <a:t> embeddings</a:t>
            </a:r>
          </a:p>
          <a:p>
            <a:r>
              <a:rPr lang="en-US" sz="4000" dirty="0"/>
              <a:t>	•	Tools: </a:t>
            </a:r>
            <a:r>
              <a:rPr lang="en-US" sz="4000" dirty="0" err="1"/>
              <a:t>librosa</a:t>
            </a:r>
            <a:r>
              <a:rPr lang="en-US" sz="4000" dirty="0"/>
              <a:t>, </a:t>
            </a:r>
            <a:r>
              <a:rPr lang="en-US" sz="4000" dirty="0" err="1"/>
              <a:t>panns</a:t>
            </a:r>
            <a:r>
              <a:rPr lang="en-US" sz="4000" dirty="0"/>
              <a:t>-inference, </a:t>
            </a:r>
            <a:r>
              <a:rPr lang="en-US" sz="4000" dirty="0" err="1"/>
              <a:t>tensorflow_hub</a:t>
            </a:r>
            <a:r>
              <a:rPr lang="en-US" sz="4000" dirty="0"/>
              <a:t>, </a:t>
            </a:r>
            <a:r>
              <a:rPr lang="en-US" sz="4000" dirty="0" err="1"/>
              <a:t>pytorch</a:t>
            </a:r>
            <a:r>
              <a:rPr lang="en-US" sz="4000" dirty="0"/>
              <a:t> libs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6876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D385-1268-43FA-6A11-DEDF412B1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C97B66-DBA1-B99A-EED9-F29FE3458F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77CACA4-A8DF-71BB-89CB-4CB5872DB990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FF38BD9-59B2-BE2D-1956-9CAF97D71BE8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11A10E8-B935-E556-972B-73748AE202CC}"/>
              </a:ext>
            </a:extLst>
          </p:cNvPr>
          <p:cNvSpPr txBox="1"/>
          <p:nvPr/>
        </p:nvSpPr>
        <p:spPr>
          <a:xfrm>
            <a:off x="1028700" y="1247775"/>
            <a:ext cx="9486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Graph Construction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20FFF4B-83AA-4811-8D8A-1F780C059606}"/>
              </a:ext>
            </a:extLst>
          </p:cNvPr>
          <p:cNvSpPr txBox="1"/>
          <p:nvPr/>
        </p:nvSpPr>
        <p:spPr>
          <a:xfrm>
            <a:off x="1028700" y="2171700"/>
            <a:ext cx="132207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Constructed graphs using k-Nearest Neighbors (</a:t>
            </a:r>
            <a:r>
              <a:rPr lang="en-US" sz="4000" dirty="0" err="1"/>
              <a:t>kNN</a:t>
            </a:r>
            <a:r>
              <a:rPr lang="en-US" sz="40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Nodes: audio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Edges: similarity (Euclidean distance between feature vectors)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Libraries: </a:t>
            </a:r>
            <a:r>
              <a:rPr lang="en-US" sz="4000" dirty="0" err="1"/>
              <a:t>torch_geometric</a:t>
            </a:r>
            <a:r>
              <a:rPr lang="en-US" sz="4000" dirty="0"/>
              <a:t>, </a:t>
            </a:r>
            <a:r>
              <a:rPr lang="en-US" sz="4000" dirty="0" err="1"/>
              <a:t>sklearn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5416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5D666-2B95-926D-9D11-7710BCAD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7E3375-E870-026D-A09B-47BED04E9EC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A5C24BC-2AF7-E67B-4D52-FAE093285162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915EE1A-D15E-CAD0-AE93-2724317D9B6C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7944110-B1DB-6078-8B22-A4D513FBCE58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GNN Architectures Implemented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06C78E3-31F0-CA8E-1D05-CEA7982336FD}"/>
              </a:ext>
            </a:extLst>
          </p:cNvPr>
          <p:cNvSpPr txBox="1"/>
          <p:nvPr/>
        </p:nvSpPr>
        <p:spPr>
          <a:xfrm>
            <a:off x="1028700" y="2171700"/>
            <a:ext cx="132207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GCN (Graph Convolutional Network) - spectral-based aggregation of neighbor features.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GAT (Graph Attention Network) - attention-weighted neighbor feature aggregation.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err="1"/>
              <a:t>GraphSAGE</a:t>
            </a:r>
            <a:r>
              <a:rPr lang="en-US" sz="4000" dirty="0"/>
              <a:t> (Graph Sample and Aggregate) -  designed for generating node embeddings, particularly for large graphs and inductive learning scenarios.</a:t>
            </a:r>
          </a:p>
          <a:p>
            <a:endParaRPr lang="en-US" sz="4000" dirty="0"/>
          </a:p>
          <a:p>
            <a:r>
              <a:rPr lang="en-US" sz="4000" dirty="0"/>
              <a:t>All models used: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Negative Log Likelihood Loss (NLLL).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Adam optimizer.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Dropout for regularization.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8338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77C1-17A3-07E9-0955-E15BAC360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FFCE97-7EAD-6766-3AF8-3DD7F419169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EBADE9B-B3F3-BF0A-BAD5-DBF14D4B49C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6786F9-03BB-9856-8319-947ED69A968A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499D297-2216-2772-5124-83D86DBF1BC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Datasets Used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392E76C-0ACC-EF60-D613-ECFE329852CA}"/>
              </a:ext>
            </a:extLst>
          </p:cNvPr>
          <p:cNvSpPr txBox="1"/>
          <p:nvPr/>
        </p:nvSpPr>
        <p:spPr>
          <a:xfrm>
            <a:off x="1028700" y="2171700"/>
            <a:ext cx="132207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Gender Recognition by Voice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16,000 raw audio samples.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Had to filter out unknown (None) labels.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10500 male and 5500 female labels.</a:t>
            </a:r>
          </a:p>
        </p:txBody>
      </p:sp>
    </p:spTree>
    <p:extLst>
      <p:ext uri="{BB962C8B-B14F-4D97-AF65-F5344CB8AC3E}">
        <p14:creationId xmlns:p14="http://schemas.microsoft.com/office/powerpoint/2010/main" val="270017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368ECA9-B703-DCE7-648D-04DE76CA1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C21D6-6DCF-588D-7C45-5FCE89FA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EFF703-61D4-7112-AD84-56237C2CFB2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B317FB4-2BE8-3B99-8D3B-C8B299585362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74C7A1D-9652-9E0F-18E3-BDC9E28D2D04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B66C00E-1AF8-BF71-B026-84E1D1A25B71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00C3D86-E4B8-77B7-62BE-0610F4FA45A0}"/>
              </a:ext>
            </a:extLst>
          </p:cNvPr>
          <p:cNvSpPr txBox="1"/>
          <p:nvPr/>
        </p:nvSpPr>
        <p:spPr>
          <a:xfrm>
            <a:off x="1028700" y="2171700"/>
            <a:ext cx="132207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Primary Metric: </a:t>
            </a:r>
            <a:r>
              <a:rPr lang="en-US" sz="4000" b="1" dirty="0"/>
              <a:t>Accuracy</a:t>
            </a:r>
          </a:p>
          <a:p>
            <a:endParaRPr lang="en-US" sz="4000" b="1" dirty="0"/>
          </a:p>
          <a:p>
            <a:r>
              <a:rPr lang="en-US" sz="4000" dirty="0"/>
              <a:t>Additional Metrics: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Precision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Recall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F1-Score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Training time </a:t>
            </a:r>
          </a:p>
        </p:txBody>
      </p:sp>
    </p:spTree>
    <p:extLst>
      <p:ext uri="{BB962C8B-B14F-4D97-AF65-F5344CB8AC3E}">
        <p14:creationId xmlns:p14="http://schemas.microsoft.com/office/powerpoint/2010/main" val="3003266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77649-1E87-9600-DCB4-AB1F70BB3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50E88E-77CB-7370-32E5-B1057B96C91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ED726F9-8986-50EB-D6D4-0D4E8D445C6A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C1DBB3E-48EC-A625-4D75-5B097FCF8BA4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73F4A45-67DF-E58F-FD6A-6C76F7504285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Features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C90A2-D90A-1B5B-24E8-A3C4F33C7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24" y="2019300"/>
            <a:ext cx="16734751" cy="712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147DD-38CF-C0CC-E35A-D9AF690A4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9E0B3A-91FF-8D65-76F8-9045A2243A8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3756911-5D56-6016-6DD7-BD103C0606E0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D9E6A7F-E4F3-D50C-66BF-33B9BF4E5698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782B7C4-73B6-A428-D93B-7B59755B0ABD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Baseline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380F6-D2FD-6E53-A212-4C56829EE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145" y="2281665"/>
            <a:ext cx="5418758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139093-2EDA-766B-AA82-874B9D37F9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230" y="2281665"/>
            <a:ext cx="5511528" cy="46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547E8-6EA7-7D8C-32C2-CD49E1DEE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5085" y="2281665"/>
            <a:ext cx="5346373" cy="4648200"/>
          </a:xfrm>
          <a:prstGeom prst="rect">
            <a:avLst/>
          </a:prstGeom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DF617341-8568-B2A0-3F29-C64B0684046E}"/>
              </a:ext>
            </a:extLst>
          </p:cNvPr>
          <p:cNvSpPr txBox="1"/>
          <p:nvPr/>
        </p:nvSpPr>
        <p:spPr>
          <a:xfrm>
            <a:off x="842845" y="7323964"/>
            <a:ext cx="132207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We used Logistic regression as our baseline model.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44590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8C56D-DA47-563C-ED7C-0D45CACA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EE68FD-98D4-CFE0-4A76-86F42460A0B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5ACCD4E-9EDB-ECF6-9BC9-BB0E2B2E098D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4898C1C-D8D6-FFF9-52E6-097D3555FD7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80D3D0-3C60-3485-3CAB-7EDA0E1B56D1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8E272-C6B8-C7C1-BA43-B0D1895E4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973893"/>
            <a:ext cx="10401300" cy="6622049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46E6623D-9DCB-0735-A295-45AC947048AD}"/>
              </a:ext>
            </a:extLst>
          </p:cNvPr>
          <p:cNvSpPr txBox="1"/>
          <p:nvPr/>
        </p:nvSpPr>
        <p:spPr>
          <a:xfrm>
            <a:off x="1028700" y="2171700"/>
            <a:ext cx="132207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GNN Audio Classification Performance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2726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6BB2-29A5-F648-8C91-B6CCC8245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455A65-84C3-61B6-942C-4F420B6E9D4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F0823A8-3A97-0333-6D2E-34AC5248CA2F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5A148E0-BADC-826E-ED35-12AF98E8D9B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C59BDDE-06BB-1045-5940-B70A1EE9D3E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 &amp; Evaluation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EB41734-1D00-1C68-4ABE-E17DF1357AFC}"/>
              </a:ext>
            </a:extLst>
          </p:cNvPr>
          <p:cNvSpPr txBox="1"/>
          <p:nvPr/>
        </p:nvSpPr>
        <p:spPr>
          <a:xfrm>
            <a:off x="1028700" y="2171700"/>
            <a:ext cx="132207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Baseline Model Performance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28467-1869-3A15-596E-F82D5E3E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2983196"/>
            <a:ext cx="11315700" cy="35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183313"/>
              </p:ext>
            </p:extLst>
          </p:nvPr>
        </p:nvGraphicFramePr>
        <p:xfrm>
          <a:off x="10407745" y="3089672"/>
          <a:ext cx="5891416" cy="4107655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sym typeface="Garet Bold"/>
                        </a:rPr>
                        <a:t>01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Problem Setting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Related Work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Methodology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Analysis &amp; Evaluation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531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 dirty="0">
                          <a:solidFill>
                            <a:srgbClr val="000000"/>
                          </a:solidFill>
                          <a:latin typeface="Garet Bold"/>
                          <a:sym typeface="Garet Bold"/>
                        </a:rPr>
                        <a:t>Conclusion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6170726-2E72-D239-2562-4D14776CF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3453" y="1492854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FC669-E5A8-061C-9775-6C78FA57C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DD9F10-AC51-5623-BE6F-E2AD6064385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9CE9033-10C6-4E35-AF09-FD96F50ABEC6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1761F6B-6519-122A-C0E8-BDF8D25DF70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533CF98-025F-0501-1437-033D3F41B1A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99829D5D-F73B-0A86-5CCA-D231664E0377}"/>
              </a:ext>
            </a:extLst>
          </p:cNvPr>
          <p:cNvSpPr txBox="1"/>
          <p:nvPr/>
        </p:nvSpPr>
        <p:spPr>
          <a:xfrm>
            <a:off x="1028700" y="2171700"/>
            <a:ext cx="132207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Dataset imbalance: </a:t>
            </a:r>
            <a:r>
              <a:rPr lang="en-US" sz="4000" dirty="0"/>
              <a:t>more male than female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Graph construction without </a:t>
            </a:r>
            <a:r>
              <a:rPr lang="en-US" sz="4000" b="1" i="1" dirty="0"/>
              <a:t>original paper code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Resampled to required rates (16kHz for </a:t>
            </a:r>
            <a:r>
              <a:rPr lang="en-US" sz="4000" dirty="0" err="1"/>
              <a:t>VGGish</a:t>
            </a:r>
            <a:r>
              <a:rPr lang="en-US" sz="4000" dirty="0"/>
              <a:t>/</a:t>
            </a:r>
            <a:r>
              <a:rPr lang="en-US" sz="4000" dirty="0" err="1"/>
              <a:t>YAMNet</a:t>
            </a:r>
            <a:r>
              <a:rPr lang="en-US" sz="4000" dirty="0"/>
              <a:t>, 32kHz for PANNs)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Handled audio clips with minimum duration requirements with padding/truncation.</a:t>
            </a:r>
          </a:p>
        </p:txBody>
      </p:sp>
    </p:spTree>
    <p:extLst>
      <p:ext uri="{BB962C8B-B14F-4D97-AF65-F5344CB8AC3E}">
        <p14:creationId xmlns:p14="http://schemas.microsoft.com/office/powerpoint/2010/main" val="266330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D2DB2-5B42-77B8-775C-37E96E0D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BB0EF2B-0872-705B-E470-900174E69C2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36EA204-A939-A810-8D45-B05CF9347DA8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930A2E5-30EC-371A-D7DD-778D8E50739E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E280705-FAE1-9837-3119-72879DFA2732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Insights &amp; Observations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18066A6-2AF3-D09C-21FC-8FAAAACF6D85}"/>
              </a:ext>
            </a:extLst>
          </p:cNvPr>
          <p:cNvSpPr txBox="1"/>
          <p:nvPr/>
        </p:nvSpPr>
        <p:spPr>
          <a:xfrm>
            <a:off x="1028700" y="2171700"/>
            <a:ext cx="132207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Audio features do encode gender-specific traits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Graph-based methods can capture cross-sample patterns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Attention mechanism helps focus on relevant neighbors</a:t>
            </a:r>
          </a:p>
        </p:txBody>
      </p:sp>
    </p:spTree>
    <p:extLst>
      <p:ext uri="{BB962C8B-B14F-4D97-AF65-F5344CB8AC3E}">
        <p14:creationId xmlns:p14="http://schemas.microsoft.com/office/powerpoint/2010/main" val="4132598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EEB5-8648-BFEB-5E96-43E8093D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980A4C1-3B7E-1C7E-B4A8-C5307BE4487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ACE153B-2E49-2D0C-A1BA-F5B96283C3B7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EB54254-190C-8F6A-F4BA-646686AB3491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7606059-62D4-1EB3-B8A2-AC641AF1264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Comparison with 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832C-8E3E-9D2E-1AA5-C1DDE085B3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7358"/>
          <a:stretch>
            <a:fillRect/>
          </a:stretch>
        </p:blipFill>
        <p:spPr>
          <a:xfrm>
            <a:off x="1028700" y="2019301"/>
            <a:ext cx="1259087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0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AC8A2-8EF8-2DAA-490B-C788A4E5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E34211-EDB5-66AA-D3F1-8A686C161DF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1A47055-A9A9-A641-2E91-FEB13ED9098E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24DAEAE-68ED-A8A9-E758-5522F6709894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49D9226-6F93-ECB6-8B56-8060A843AC6C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530"/>
              </a:lnSpc>
              <a:spcBef>
                <a:spcPct val="0"/>
              </a:spcBef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Comparison with Baseline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59545E19-B855-E824-D809-D5C3D11B0AB6}"/>
              </a:ext>
            </a:extLst>
          </p:cNvPr>
          <p:cNvSpPr txBox="1"/>
          <p:nvPr/>
        </p:nvSpPr>
        <p:spPr>
          <a:xfrm>
            <a:off x="1028700" y="4829934"/>
            <a:ext cx="13220700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Key Findings: Feature Extraction vs. 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Feature Extraction Impact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Our results indicate that feature extraction has a greater influence on model performance than the specific GNN architecture used. Notably, </a:t>
            </a:r>
            <a:r>
              <a:rPr lang="en-US" sz="2400" dirty="0" err="1"/>
              <a:t>VGGish</a:t>
            </a:r>
            <a:r>
              <a:rPr lang="en-US" sz="2400" dirty="0"/>
              <a:t> provided the most meaningful and effective feature representations.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Model Architecture Comparison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/>
              <a:t>Among the tested GNN models, </a:t>
            </a:r>
            <a:r>
              <a:rPr lang="en-US" sz="2400" dirty="0" err="1"/>
              <a:t>GraphSAGE</a:t>
            </a:r>
            <a:r>
              <a:rPr lang="en-US" sz="2400" dirty="0"/>
              <a:t> consistently outperformed the baseline on two out of three feature sets. The baseline model only slightly outperformed </a:t>
            </a:r>
            <a:r>
              <a:rPr lang="en-US" sz="2400" dirty="0" err="1"/>
              <a:t>GraphSAGE</a:t>
            </a:r>
            <a:r>
              <a:rPr lang="en-US" sz="2400" dirty="0"/>
              <a:t> once, with a marginal difference of 0.06%.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212079-2402-BA02-3F83-AB99F8817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05135"/>
              </p:ext>
            </p:extLst>
          </p:nvPr>
        </p:nvGraphicFramePr>
        <p:xfrm>
          <a:off x="1054100" y="2095500"/>
          <a:ext cx="10909300" cy="2362200"/>
        </p:xfrm>
        <a:graphic>
          <a:graphicData uri="http://schemas.openxmlformats.org/drawingml/2006/table">
            <a:tbl>
              <a:tblPr/>
              <a:tblGrid>
                <a:gridCol w="2181860">
                  <a:extLst>
                    <a:ext uri="{9D8B030D-6E8A-4147-A177-3AD203B41FA5}">
                      <a16:colId xmlns:a16="http://schemas.microsoft.com/office/drawing/2014/main" val="3381854615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49117534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457521973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4206383405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898315218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Baseline (LR)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GCN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GAT</a:t>
                      </a:r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GraphSAGE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275759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/>
                        <a:t>PANNs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0.9944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0.9802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0.9820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0.9932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4529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VGGISH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0.9992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0.9988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0.9988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0.9997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5898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/>
                        <a:t>YAMNET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0.9917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0.9768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0.9814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/>
                        <a:t>0.9935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889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678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FF0C7-F7E3-5BD7-162D-9FD0C8375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020232-C971-DE0F-870C-D8C017E40CE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D8FC56A-851A-148B-2E02-8FE4DCD64EDE}"/>
              </a:ext>
            </a:extLst>
          </p:cNvPr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D99D8A7-6AAE-8924-8A6E-B4CED8F924CA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DA1E6C7-01F2-75C0-A727-51A0991416AD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5839D321-AFC9-E45C-2752-024DCC61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65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0829-FA46-2A8D-6F5B-7B6326B0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1CD4C5-CFD3-A30A-A9AC-CE7A3C6F03C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728B77B-81B0-4846-4721-6D193B07FEF6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B4CCC6F-E59C-5C9D-A1DE-E26FC434B8D6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07D1CD5-40D7-007D-2CA5-21101AC9E06F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Work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9FB30FB1-EDEB-40EB-82C6-16DB0EA4F70D}"/>
              </a:ext>
            </a:extLst>
          </p:cNvPr>
          <p:cNvSpPr txBox="1"/>
          <p:nvPr/>
        </p:nvSpPr>
        <p:spPr>
          <a:xfrm>
            <a:off x="1028700" y="2171700"/>
            <a:ext cx="145923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Test </a:t>
            </a:r>
            <a:r>
              <a:rPr lang="en-US" sz="4000" b="1" dirty="0"/>
              <a:t>multiple PTMs</a:t>
            </a:r>
            <a:r>
              <a:rPr lang="en-US" sz="4000" dirty="0"/>
              <a:t> and compare feature embeddings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Extend to </a:t>
            </a:r>
            <a:r>
              <a:rPr lang="en-US" sz="4000" b="1" dirty="0"/>
              <a:t>multi-class classification</a:t>
            </a:r>
            <a:r>
              <a:rPr lang="en-US" sz="4000" dirty="0"/>
              <a:t> (e.g., age, accent, emotion)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Introduce </a:t>
            </a:r>
            <a:r>
              <a:rPr lang="en-US" sz="4000" b="1" dirty="0"/>
              <a:t>self-supervised pretraining</a:t>
            </a:r>
            <a:r>
              <a:rPr lang="en-US" sz="4000" dirty="0"/>
              <a:t> on audio graphs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Evaluate robustness on noisy or real-world recordings</a:t>
            </a:r>
          </a:p>
        </p:txBody>
      </p:sp>
    </p:spTree>
    <p:extLst>
      <p:ext uri="{BB962C8B-B14F-4D97-AF65-F5344CB8AC3E}">
        <p14:creationId xmlns:p14="http://schemas.microsoft.com/office/powerpoint/2010/main" val="60941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5A61B-075F-6603-3B5F-1DFEE1142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AB5734-5431-72AA-538B-F7CF30B3228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D584C4A-7FAD-0500-DFF8-ECCD07FEF55B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4893F84-D271-5042-CF47-A1AA3F0E0D37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1CA6CB3-054A-7418-0684-87A4B540B30F}"/>
              </a:ext>
            </a:extLst>
          </p:cNvPr>
          <p:cNvSpPr txBox="1"/>
          <p:nvPr/>
        </p:nvSpPr>
        <p:spPr>
          <a:xfrm>
            <a:off x="1028700" y="1247775"/>
            <a:ext cx="117729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</a:t>
            </a: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01B70058-8876-C554-68E8-48BD2A99923F}"/>
              </a:ext>
            </a:extLst>
          </p:cNvPr>
          <p:cNvSpPr txBox="1"/>
          <p:nvPr/>
        </p:nvSpPr>
        <p:spPr>
          <a:xfrm>
            <a:off x="1028700" y="2171700"/>
            <a:ext cx="145923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/>
              <a:t>GNNs work well</a:t>
            </a:r>
            <a:r>
              <a:rPr lang="en-US" sz="4000" dirty="0"/>
              <a:t> for audio-based gender classification</a:t>
            </a:r>
          </a:p>
          <a:p>
            <a:r>
              <a:rPr lang="en-US" sz="4000" b="1" dirty="0" err="1"/>
              <a:t>GraphSAGE</a:t>
            </a:r>
            <a:r>
              <a:rPr lang="en-US" sz="4000" b="1" dirty="0"/>
              <a:t> + </a:t>
            </a:r>
            <a:r>
              <a:rPr lang="en-US" sz="4000" b="1" dirty="0" err="1"/>
              <a:t>VGGish</a:t>
            </a:r>
            <a:r>
              <a:rPr lang="en-US" sz="4000" dirty="0"/>
              <a:t> delivered the best performance</a:t>
            </a:r>
          </a:p>
          <a:p>
            <a:r>
              <a:rPr lang="en-US" sz="4000" b="1" dirty="0"/>
              <a:t>Pretrained models (PTMs)</a:t>
            </a:r>
            <a:r>
              <a:rPr lang="en-US" sz="4000" dirty="0"/>
              <a:t> are key to feature quality</a:t>
            </a:r>
          </a:p>
          <a:p>
            <a:r>
              <a:rPr lang="en-US" sz="4000" b="1" dirty="0"/>
              <a:t>Baseline models</a:t>
            </a:r>
            <a:r>
              <a:rPr lang="en-US" sz="4000" dirty="0"/>
              <a:t> are strong, but GNNs offer better scalability</a:t>
            </a:r>
          </a:p>
        </p:txBody>
      </p:sp>
    </p:spTree>
    <p:extLst>
      <p:ext uri="{BB962C8B-B14F-4D97-AF65-F5344CB8AC3E}">
        <p14:creationId xmlns:p14="http://schemas.microsoft.com/office/powerpoint/2010/main" val="165161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8AB42-5DD6-5284-E166-FC00FCBB4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46A2C6-FB40-9B8D-3DAE-B2A96AE79F6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0CE582D-BE60-740D-CE6E-DF5047FE2725}"/>
              </a:ext>
            </a:extLst>
          </p:cNvPr>
          <p:cNvSpPr txBox="1"/>
          <p:nvPr/>
        </p:nvSpPr>
        <p:spPr>
          <a:xfrm>
            <a:off x="1028700" y="2739036"/>
            <a:ext cx="7203393" cy="66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C0E53A4-6E29-4168-AE62-41435FCDF55C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CF8AB60-237F-F34C-44C2-CA9E0BC892EB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2CA9476-11E6-D4AD-2F9D-1AC5D70B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23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B105E-681F-CAF9-E7A4-D049F800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8D566A-130E-73A3-D77C-7C4D2885CAD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33DFC36-E44B-C9D3-D23E-19F2FD56271F}"/>
              </a:ext>
            </a:extLst>
          </p:cNvPr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Setting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3DC73DB-BEB4-886C-8F19-8ADD14356896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F0D5900-F60E-5A83-A867-AAA7FE787FFD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D9BBE388-9E7C-8F9E-740C-39B025430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44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Setting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171700"/>
            <a:ext cx="117729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Gender classification real-world applications:</a:t>
            </a:r>
          </a:p>
          <a:p>
            <a:endParaRPr lang="en-US" sz="4000" dirty="0"/>
          </a:p>
          <a:p>
            <a:r>
              <a:rPr lang="en-US" sz="4000" b="1" dirty="0"/>
              <a:t>Security systems</a:t>
            </a:r>
            <a:r>
              <a:rPr lang="en-US" sz="4000" dirty="0"/>
              <a:t> (e.g., voice authentication)</a:t>
            </a:r>
          </a:p>
          <a:p>
            <a:r>
              <a:rPr lang="en-US" sz="4000" b="1" dirty="0"/>
              <a:t>Healthcare</a:t>
            </a:r>
            <a:r>
              <a:rPr lang="en-US" sz="4000" dirty="0"/>
              <a:t> (e.g., telemonitoring)</a:t>
            </a:r>
          </a:p>
          <a:p>
            <a:r>
              <a:rPr lang="en-US" sz="4000" b="1" dirty="0"/>
              <a:t>Human-computer interaction</a:t>
            </a:r>
            <a:r>
              <a:rPr lang="en-US" sz="4000" dirty="0"/>
              <a:t> (personalized experiences)</a:t>
            </a:r>
          </a:p>
          <a:p>
            <a:endParaRPr lang="en-US" sz="4000" dirty="0"/>
          </a:p>
          <a:p>
            <a:r>
              <a:rPr lang="en-US" sz="4000" dirty="0"/>
              <a:t>Recent literature (Sensors 2024) showed GNNs excel in audio-based classification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997C8-49A8-9246-BE55-1C3F9133F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1E4B9F-E9F4-ADF0-5886-875AC8C7570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AC79140-233A-5FCB-DC83-F68F10FCCA38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F8676F8-2A4C-ECB8-0755-1433E8C441C0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E22D750-70D6-F1B7-1595-4269F39C8FFA}"/>
              </a:ext>
            </a:extLst>
          </p:cNvPr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Setting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C20D9F5-3CAF-A07C-2F0C-B371C7CC494C}"/>
              </a:ext>
            </a:extLst>
          </p:cNvPr>
          <p:cNvSpPr txBox="1"/>
          <p:nvPr/>
        </p:nvSpPr>
        <p:spPr>
          <a:xfrm>
            <a:off x="1028700" y="2171700"/>
            <a:ext cx="11772900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Gender classification real-world applications: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Security systems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(e.g., voice authentication)</a:t>
            </a:r>
          </a:p>
          <a:p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Healthcare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(e.g., telemonitoring)</a:t>
            </a:r>
          </a:p>
          <a:p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Human-computer interaction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 (personalized experiences)</a:t>
            </a:r>
          </a:p>
          <a:p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Recent literature (Sensors 2024) showed GNNs excel in audio-based classification</a:t>
            </a:r>
          </a:p>
          <a:p>
            <a:endParaRPr lang="en-US" sz="4000" dirty="0"/>
          </a:p>
          <a:p>
            <a:r>
              <a:rPr lang="en-US" sz="4000" b="1" dirty="0"/>
              <a:t>Main Objective</a:t>
            </a:r>
            <a:r>
              <a:rPr lang="en-US" sz="4000" dirty="0"/>
              <a:t>: Evaluate and compare 3 GNN and 3 PTMs architectures on this task</a:t>
            </a:r>
          </a:p>
        </p:txBody>
      </p:sp>
    </p:spTree>
    <p:extLst>
      <p:ext uri="{BB962C8B-B14F-4D97-AF65-F5344CB8AC3E}">
        <p14:creationId xmlns:p14="http://schemas.microsoft.com/office/powerpoint/2010/main" val="213186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119-86EE-DC77-5EFE-07AD0293F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A9DA59-A2F4-7F35-09B3-3F5A550C52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335BFFA-B9F0-180E-78CA-8C241198E05F}"/>
              </a:ext>
            </a:extLst>
          </p:cNvPr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Related Work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F124C4A-01D1-8520-42CA-10E98A5591C5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85B7CB6-23C6-122C-8872-79C1CD550AB8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9B6D210-D728-49E1-CA61-A2A542C5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2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BC458-802B-128A-C598-FF75805BA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1C4972-617A-E60E-F450-B6F39AF3D3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267D5B9-250B-0306-6487-5AB83724C48B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F699DA-CAEB-DDEF-8917-CF6BE702731A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DA60FF7-9E76-C7AD-4A23-1B29398074A6}"/>
              </a:ext>
            </a:extLst>
          </p:cNvPr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Related Work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61CE05D-71E8-568E-8570-F7D5D84BA46F}"/>
              </a:ext>
            </a:extLst>
          </p:cNvPr>
          <p:cNvSpPr txBox="1"/>
          <p:nvPr/>
        </p:nvSpPr>
        <p:spPr>
          <a:xfrm>
            <a:off x="1028700" y="2171700"/>
            <a:ext cx="14592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Graph-Based Audio Classification Using Pre-Trained Models and Graph Neural Networks (Castro-Ospina et al. 2024)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AA3C2-4F77-F870-A3ED-399185257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3686940"/>
            <a:ext cx="9029700" cy="59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04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F9265-D942-D121-4B4D-286FEC37F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1649C61-B1EE-17ED-4EC3-A0CB867AC75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C452AB6-1A90-1593-55B4-7B157CCC7147}"/>
              </a:ext>
            </a:extLst>
          </p:cNvPr>
          <p:cNvSpPr txBox="1"/>
          <p:nvPr/>
        </p:nvSpPr>
        <p:spPr>
          <a:xfrm>
            <a:off x="1028700" y="2739036"/>
            <a:ext cx="895350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B6A66EA-819E-9BDC-548F-35EE20AFD09E}"/>
              </a:ext>
            </a:extLst>
          </p:cNvPr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1014D13-E7F9-2DB4-6D2C-478F8286E7FF}"/>
              </a:ext>
            </a:extLst>
          </p:cNvPr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2EA2FC3-5F78-5BB1-82A0-AF5AC329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245" y="909051"/>
            <a:ext cx="2735055" cy="9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14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D4549-2FDC-58E3-4937-9453C97F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BF7B08-1AAA-BE07-0F1E-871D9BBE375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14C550C-1CA4-ABB4-D20A-463740451398}"/>
              </a:ext>
            </a:extLst>
          </p:cNvPr>
          <p:cNvSpPr/>
          <p:nvPr/>
        </p:nvSpPr>
        <p:spPr>
          <a:xfrm>
            <a:off x="14648272" y="6126134"/>
            <a:ext cx="2611028" cy="1428944"/>
          </a:xfrm>
          <a:custGeom>
            <a:avLst/>
            <a:gdLst/>
            <a:ahLst/>
            <a:cxnLst/>
            <a:rect l="l" t="t" r="r" b="b"/>
            <a:pathLst>
              <a:path w="2611028" h="1428944">
                <a:moveTo>
                  <a:pt x="0" y="0"/>
                </a:moveTo>
                <a:lnTo>
                  <a:pt x="2611028" y="0"/>
                </a:lnTo>
                <a:lnTo>
                  <a:pt x="2611028" y="1428944"/>
                </a:lnTo>
                <a:lnTo>
                  <a:pt x="0" y="1428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A4F8E5E-C8B0-253C-DED5-5846786530C7}"/>
              </a:ext>
            </a:extLst>
          </p:cNvPr>
          <p:cNvSpPr/>
          <p:nvPr/>
        </p:nvSpPr>
        <p:spPr>
          <a:xfrm>
            <a:off x="14648272" y="7989418"/>
            <a:ext cx="2611028" cy="1020674"/>
          </a:xfrm>
          <a:custGeom>
            <a:avLst/>
            <a:gdLst/>
            <a:ahLst/>
            <a:cxnLst/>
            <a:rect l="l" t="t" r="r" b="b"/>
            <a:pathLst>
              <a:path w="2611028" h="1020674">
                <a:moveTo>
                  <a:pt x="0" y="0"/>
                </a:moveTo>
                <a:lnTo>
                  <a:pt x="2611028" y="0"/>
                </a:lnTo>
                <a:lnTo>
                  <a:pt x="2611028" y="1020675"/>
                </a:lnTo>
                <a:lnTo>
                  <a:pt x="0" y="10206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0EB64AE-1037-0CE6-BB60-DB6E2B8576DE}"/>
              </a:ext>
            </a:extLst>
          </p:cNvPr>
          <p:cNvSpPr txBox="1"/>
          <p:nvPr/>
        </p:nvSpPr>
        <p:spPr>
          <a:xfrm>
            <a:off x="1028700" y="1247775"/>
            <a:ext cx="6118024" cy="63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0"/>
              </a:lnSpc>
              <a:spcBef>
                <a:spcPct val="0"/>
              </a:spcBef>
            </a:pPr>
            <a:r>
              <a:rPr lang="en-US" sz="5808" u="none" spc="-458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A01A07C1-ECF9-51EA-7580-61F382233237}"/>
              </a:ext>
            </a:extLst>
          </p:cNvPr>
          <p:cNvSpPr txBox="1"/>
          <p:nvPr/>
        </p:nvSpPr>
        <p:spPr>
          <a:xfrm>
            <a:off x="1028700" y="2171700"/>
            <a:ext cx="145923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We split our pipeline into 4 major stages:</a:t>
            </a:r>
          </a:p>
          <a:p>
            <a:endParaRPr lang="en-US" sz="4000" dirty="0"/>
          </a:p>
          <a:p>
            <a:r>
              <a:rPr lang="en-US" sz="4000" dirty="0"/>
              <a:t>	1.	</a:t>
            </a:r>
            <a:r>
              <a:rPr lang="en-US" sz="4000" b="1" dirty="0"/>
              <a:t>Audio Feature Extraction</a:t>
            </a:r>
            <a:r>
              <a:rPr lang="en-US" sz="4000" dirty="0"/>
              <a:t> using pre-trained models</a:t>
            </a:r>
          </a:p>
          <a:p>
            <a:r>
              <a:rPr lang="en-US" sz="4000" dirty="0"/>
              <a:t>	2.	</a:t>
            </a:r>
            <a:r>
              <a:rPr lang="en-US" sz="4000" b="1" dirty="0"/>
              <a:t>Graph Construction</a:t>
            </a:r>
            <a:r>
              <a:rPr lang="en-US" sz="4000" dirty="0"/>
              <a:t> based on extracted features</a:t>
            </a:r>
          </a:p>
          <a:p>
            <a:r>
              <a:rPr lang="en-US" sz="4000" dirty="0"/>
              <a:t>	3.	</a:t>
            </a:r>
            <a:r>
              <a:rPr lang="en-US" sz="4000" b="1" dirty="0"/>
              <a:t>GNN Model Training</a:t>
            </a:r>
            <a:r>
              <a:rPr lang="en-US" sz="4000" dirty="0"/>
              <a:t> (GCN, GAT and </a:t>
            </a:r>
            <a:r>
              <a:rPr lang="en-US" sz="4000" dirty="0" err="1"/>
              <a:t>GraphSAGE</a:t>
            </a:r>
            <a:r>
              <a:rPr lang="en-US" sz="4000" dirty="0"/>
              <a:t>)</a:t>
            </a:r>
          </a:p>
          <a:p>
            <a:r>
              <a:rPr lang="en-US" sz="4000" dirty="0"/>
              <a:t>	4.	Evaluation using standard </a:t>
            </a:r>
            <a:r>
              <a:rPr lang="en-US" sz="4000" b="1" dirty="0"/>
              <a:t>classification metrics</a:t>
            </a:r>
          </a:p>
        </p:txBody>
      </p:sp>
    </p:spTree>
    <p:extLst>
      <p:ext uri="{BB962C8B-B14F-4D97-AF65-F5344CB8AC3E}">
        <p14:creationId xmlns:p14="http://schemas.microsoft.com/office/powerpoint/2010/main" val="1424030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709</Words>
  <Application>Microsoft Macintosh PowerPoint</Application>
  <PresentationFormat>Custom</PresentationFormat>
  <Paragraphs>142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Avenir Book</vt:lpstr>
      <vt:lpstr>Garet Bold</vt:lpstr>
      <vt:lpstr>Arial</vt:lpstr>
      <vt:lpstr>Archivo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Classification from Audio Signals using GNNs</dc:title>
  <cp:lastModifiedBy>ASADOV, AZIZBEK (EXTERN)</cp:lastModifiedBy>
  <cp:revision>12</cp:revision>
  <dcterms:created xsi:type="dcterms:W3CDTF">2006-08-16T00:00:00Z</dcterms:created>
  <dcterms:modified xsi:type="dcterms:W3CDTF">2025-07-13T21:23:52Z</dcterms:modified>
  <dc:identifier>DAGs_YvrfM0</dc:identifier>
</cp:coreProperties>
</file>